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57" r:id="rId4"/>
    <p:sldId id="263" r:id="rId5"/>
    <p:sldId id="272" r:id="rId6"/>
    <p:sldId id="273" r:id="rId7"/>
    <p:sldId id="264" r:id="rId8"/>
    <p:sldId id="268" r:id="rId9"/>
    <p:sldId id="270" r:id="rId10"/>
    <p:sldId id="340" r:id="rId11"/>
    <p:sldId id="341" r:id="rId12"/>
    <p:sldId id="343" r:id="rId13"/>
    <p:sldId id="344" r:id="rId14"/>
    <p:sldId id="271" r:id="rId15"/>
    <p:sldId id="258" r:id="rId16"/>
    <p:sldId id="259" r:id="rId17"/>
    <p:sldId id="274" r:id="rId18"/>
    <p:sldId id="261" r:id="rId19"/>
    <p:sldId id="275" r:id="rId20"/>
    <p:sldId id="337" r:id="rId21"/>
    <p:sldId id="338" r:id="rId22"/>
    <p:sldId id="277" r:id="rId23"/>
    <p:sldId id="33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74"/>
    <p:restoredTop sz="96327"/>
  </p:normalViewPr>
  <p:slideViewPr>
    <p:cSldViewPr snapToGrid="0">
      <p:cViewPr varScale="1">
        <p:scale>
          <a:sx n="92" d="100"/>
          <a:sy n="92" d="100"/>
        </p:scale>
        <p:origin x="1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11805-ECCD-D442-85BF-D81F6307E005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EDBD749B-B1B6-D948-8621-8AFAF03AE4D8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5E1E5DD6-A986-6848-8A04-8CE08B75A1E8}" type="parTrans" cxnId="{BA79ADC4-A867-1347-A1A3-49CF9F9BD5C1}">
      <dgm:prSet/>
      <dgm:spPr/>
      <dgm:t>
        <a:bodyPr/>
        <a:lstStyle/>
        <a:p>
          <a:endParaRPr lang="en-US"/>
        </a:p>
      </dgm:t>
    </dgm:pt>
    <dgm:pt modelId="{B197F44B-00B5-6740-880B-8E4070569F6E}" type="sibTrans" cxnId="{BA79ADC4-A867-1347-A1A3-49CF9F9BD5C1}">
      <dgm:prSet/>
      <dgm:spPr/>
      <dgm:t>
        <a:bodyPr/>
        <a:lstStyle/>
        <a:p>
          <a:endParaRPr lang="en-US"/>
        </a:p>
      </dgm:t>
    </dgm:pt>
    <dgm:pt modelId="{A605DA17-8FD7-1345-98FB-7DB65601713D}">
      <dgm:prSet phldrT="[Text]"/>
      <dgm:spPr/>
      <dgm:t>
        <a:bodyPr/>
        <a:lstStyle/>
        <a:p>
          <a:r>
            <a:rPr lang="en-US" dirty="0"/>
            <a:t>Boundary Condition Tuning</a:t>
          </a:r>
        </a:p>
      </dgm:t>
    </dgm:pt>
    <dgm:pt modelId="{AD3E6A61-9FE7-184B-9D2F-37ACE3DBF85E}" type="parTrans" cxnId="{788624B0-660C-BF4E-9099-C5248EAB5036}">
      <dgm:prSet/>
      <dgm:spPr/>
      <dgm:t>
        <a:bodyPr/>
        <a:lstStyle/>
        <a:p>
          <a:endParaRPr lang="en-US"/>
        </a:p>
      </dgm:t>
    </dgm:pt>
    <dgm:pt modelId="{8563099F-0E72-7148-8924-B6016D7E079F}" type="sibTrans" cxnId="{788624B0-660C-BF4E-9099-C5248EAB5036}">
      <dgm:prSet/>
      <dgm:spPr/>
      <dgm:t>
        <a:bodyPr/>
        <a:lstStyle/>
        <a:p>
          <a:endParaRPr lang="en-US"/>
        </a:p>
      </dgm:t>
    </dgm:pt>
    <dgm:pt modelId="{9E0EC4A4-A99F-1E4D-99D5-22CFD9932B1C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Junctional Linear Correction</a:t>
          </a:r>
        </a:p>
      </dgm:t>
    </dgm:pt>
    <dgm:pt modelId="{81F1DD93-C305-8D4A-A9C3-9BD6F2CD0AEE}" type="parTrans" cxnId="{5E6003F4-0AF1-7F4D-819B-FE519FE152DA}">
      <dgm:prSet/>
      <dgm:spPr/>
      <dgm:t>
        <a:bodyPr/>
        <a:lstStyle/>
        <a:p>
          <a:endParaRPr lang="en-US"/>
        </a:p>
      </dgm:t>
    </dgm:pt>
    <dgm:pt modelId="{82EF0D60-EE5D-6B47-A639-985ECC2DDC48}" type="sibTrans" cxnId="{5E6003F4-0AF1-7F4D-819B-FE519FE152DA}">
      <dgm:prSet/>
      <dgm:spPr/>
      <dgm:t>
        <a:bodyPr/>
        <a:lstStyle/>
        <a:p>
          <a:endParaRPr lang="en-US"/>
        </a:p>
      </dgm:t>
    </dgm:pt>
    <dgm:pt modelId="{B019E52B-034E-CF42-92D8-F171C2886796}">
      <dgm:prSet/>
      <dgm:spPr/>
      <dgm:t>
        <a:bodyPr/>
        <a:lstStyle/>
        <a:p>
          <a:r>
            <a:rPr lang="en-US" dirty="0"/>
            <a:t>Neural Network Training</a:t>
          </a:r>
        </a:p>
      </dgm:t>
    </dgm:pt>
    <dgm:pt modelId="{F7BEDC6E-A482-9B4C-B88A-45E75757D774}" type="sibTrans" cxnId="{89BA2B25-5B6C-3043-9138-0B60FBEF73E5}">
      <dgm:prSet/>
      <dgm:spPr/>
      <dgm:t>
        <a:bodyPr/>
        <a:lstStyle/>
        <a:p>
          <a:endParaRPr lang="en-US"/>
        </a:p>
      </dgm:t>
    </dgm:pt>
    <dgm:pt modelId="{884B7A14-7609-6A46-BF97-16EDB868DCF1}" type="parTrans" cxnId="{89BA2B25-5B6C-3043-9138-0B60FBEF73E5}">
      <dgm:prSet/>
      <dgm:spPr/>
      <dgm:t>
        <a:bodyPr/>
        <a:lstStyle/>
        <a:p>
          <a:endParaRPr lang="en-US"/>
        </a:p>
      </dgm:t>
    </dgm:pt>
    <dgm:pt modelId="{3028744D-26EF-B54B-8930-2E8FC001CD2A}">
      <dgm:prSet/>
      <dgm:spPr/>
      <dgm:t>
        <a:bodyPr/>
        <a:lstStyle/>
        <a:p>
          <a:r>
            <a:rPr lang="en-US" dirty="0"/>
            <a:t>Training Data Generation</a:t>
          </a:r>
        </a:p>
      </dgm:t>
    </dgm:pt>
    <dgm:pt modelId="{71250111-BD1C-7A4A-A499-AAAC10E56B6D}" type="sibTrans" cxnId="{53C86EED-2878-E647-AAE2-8EA60546816C}">
      <dgm:prSet/>
      <dgm:spPr/>
      <dgm:t>
        <a:bodyPr/>
        <a:lstStyle/>
        <a:p>
          <a:endParaRPr lang="en-US"/>
        </a:p>
      </dgm:t>
    </dgm:pt>
    <dgm:pt modelId="{C8A761E9-B71E-194B-9C19-A72476E2EC2D}" type="parTrans" cxnId="{53C86EED-2878-E647-AAE2-8EA60546816C}">
      <dgm:prSet/>
      <dgm:spPr/>
      <dgm:t>
        <a:bodyPr/>
        <a:lstStyle/>
        <a:p>
          <a:endParaRPr lang="en-US"/>
        </a:p>
      </dgm:t>
    </dgm:pt>
    <dgm:pt modelId="{D79CE063-6798-2542-B9CF-F9210A91E1A2}">
      <dgm:prSet/>
      <dgm:spPr/>
      <dgm:t>
        <a:bodyPr/>
        <a:lstStyle/>
        <a:p>
          <a:r>
            <a:rPr lang="en-US" dirty="0"/>
            <a:t>Stenosis Param/ Artificial Stenosis</a:t>
          </a:r>
        </a:p>
      </dgm:t>
    </dgm:pt>
    <dgm:pt modelId="{B34E4911-F36A-3A4F-93DB-AA156AA7CD4F}" type="sibTrans" cxnId="{45E4983B-B387-E445-A865-A44361385837}">
      <dgm:prSet/>
      <dgm:spPr/>
      <dgm:t>
        <a:bodyPr/>
        <a:lstStyle/>
        <a:p>
          <a:endParaRPr lang="en-US"/>
        </a:p>
      </dgm:t>
    </dgm:pt>
    <dgm:pt modelId="{B6DBFAED-107C-1047-B848-750D1A5A8B37}" type="parTrans" cxnId="{45E4983B-B387-E445-A865-A44361385837}">
      <dgm:prSet/>
      <dgm:spPr/>
      <dgm:t>
        <a:bodyPr/>
        <a:lstStyle/>
        <a:p>
          <a:endParaRPr lang="en-US"/>
        </a:p>
      </dgm:t>
    </dgm:pt>
    <dgm:pt modelId="{EBA713BE-D489-194F-BFF6-3057E47836DD}" type="pres">
      <dgm:prSet presAssocID="{A5E11805-ECCD-D442-85BF-D81F6307E005}" presName="CompostProcess" presStyleCnt="0">
        <dgm:presLayoutVars>
          <dgm:dir/>
          <dgm:resizeHandles val="exact"/>
        </dgm:presLayoutVars>
      </dgm:prSet>
      <dgm:spPr/>
    </dgm:pt>
    <dgm:pt modelId="{571E3D89-FE13-8341-ADAE-D9DF50BAA9C8}" type="pres">
      <dgm:prSet presAssocID="{A5E11805-ECCD-D442-85BF-D81F6307E005}" presName="arrow" presStyleLbl="bgShp" presStyleIdx="0" presStyleCnt="1"/>
      <dgm:spPr/>
    </dgm:pt>
    <dgm:pt modelId="{CA844508-91F4-5845-8509-26D6D995B982}" type="pres">
      <dgm:prSet presAssocID="{A5E11805-ECCD-D442-85BF-D81F6307E005}" presName="linearProcess" presStyleCnt="0"/>
      <dgm:spPr/>
    </dgm:pt>
    <dgm:pt modelId="{48697A2E-EB62-6047-9E72-81D473B2FC62}" type="pres">
      <dgm:prSet presAssocID="{EDBD749B-B1B6-D948-8621-8AFAF03AE4D8}" presName="textNode" presStyleLbl="node1" presStyleIdx="0" presStyleCnt="6">
        <dgm:presLayoutVars>
          <dgm:bulletEnabled val="1"/>
        </dgm:presLayoutVars>
      </dgm:prSet>
      <dgm:spPr/>
    </dgm:pt>
    <dgm:pt modelId="{9C3558BF-42A4-1B44-B50F-84C28C7E7743}" type="pres">
      <dgm:prSet presAssocID="{B197F44B-00B5-6740-880B-8E4070569F6E}" presName="sibTrans" presStyleCnt="0"/>
      <dgm:spPr/>
    </dgm:pt>
    <dgm:pt modelId="{D0DF5353-679E-554A-B0B0-8A7C29491183}" type="pres">
      <dgm:prSet presAssocID="{A605DA17-8FD7-1345-98FB-7DB65601713D}" presName="textNode" presStyleLbl="node1" presStyleIdx="1" presStyleCnt="6">
        <dgm:presLayoutVars>
          <dgm:bulletEnabled val="1"/>
        </dgm:presLayoutVars>
      </dgm:prSet>
      <dgm:spPr/>
    </dgm:pt>
    <dgm:pt modelId="{65374A26-74DF-3843-99D0-9A0598C2D1A3}" type="pres">
      <dgm:prSet presAssocID="{8563099F-0E72-7148-8924-B6016D7E079F}" presName="sibTrans" presStyleCnt="0"/>
      <dgm:spPr/>
    </dgm:pt>
    <dgm:pt modelId="{473268EE-3A61-D94D-B6CF-86F29D56CDA3}" type="pres">
      <dgm:prSet presAssocID="{9E0EC4A4-A99F-1E4D-99D5-22CFD9932B1C}" presName="textNode" presStyleLbl="node1" presStyleIdx="2" presStyleCnt="6">
        <dgm:presLayoutVars>
          <dgm:bulletEnabled val="1"/>
        </dgm:presLayoutVars>
      </dgm:prSet>
      <dgm:spPr/>
    </dgm:pt>
    <dgm:pt modelId="{2CFBD201-3CA0-6D4D-8AA5-AA506AD42AF9}" type="pres">
      <dgm:prSet presAssocID="{82EF0D60-EE5D-6B47-A639-985ECC2DDC48}" presName="sibTrans" presStyleCnt="0"/>
      <dgm:spPr/>
    </dgm:pt>
    <dgm:pt modelId="{40B72834-AB31-3C47-A219-E30324474D57}" type="pres">
      <dgm:prSet presAssocID="{D79CE063-6798-2542-B9CF-F9210A91E1A2}" presName="textNode" presStyleLbl="node1" presStyleIdx="3" presStyleCnt="6">
        <dgm:presLayoutVars>
          <dgm:bulletEnabled val="1"/>
        </dgm:presLayoutVars>
      </dgm:prSet>
      <dgm:spPr/>
    </dgm:pt>
    <dgm:pt modelId="{6788FD2F-B62A-504F-BB4E-89A36A507399}" type="pres">
      <dgm:prSet presAssocID="{B34E4911-F36A-3A4F-93DB-AA156AA7CD4F}" presName="sibTrans" presStyleCnt="0"/>
      <dgm:spPr/>
    </dgm:pt>
    <dgm:pt modelId="{0CE9C3C9-7A95-DC41-8F8A-EC24E27F4736}" type="pres">
      <dgm:prSet presAssocID="{3028744D-26EF-B54B-8930-2E8FC001CD2A}" presName="textNode" presStyleLbl="node1" presStyleIdx="4" presStyleCnt="6">
        <dgm:presLayoutVars>
          <dgm:bulletEnabled val="1"/>
        </dgm:presLayoutVars>
      </dgm:prSet>
      <dgm:spPr/>
    </dgm:pt>
    <dgm:pt modelId="{583DA564-DEC6-B54D-AD53-00BAA3FCE7DC}" type="pres">
      <dgm:prSet presAssocID="{71250111-BD1C-7A4A-A499-AAAC10E56B6D}" presName="sibTrans" presStyleCnt="0"/>
      <dgm:spPr/>
    </dgm:pt>
    <dgm:pt modelId="{E8D74A1F-6078-6546-A56E-5EC02226023A}" type="pres">
      <dgm:prSet presAssocID="{B019E52B-034E-CF42-92D8-F171C2886796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9BA2B25-5B6C-3043-9138-0B60FBEF73E5}" srcId="{A5E11805-ECCD-D442-85BF-D81F6307E005}" destId="{B019E52B-034E-CF42-92D8-F171C2886796}" srcOrd="5" destOrd="0" parTransId="{884B7A14-7609-6A46-BF97-16EDB868DCF1}" sibTransId="{F7BEDC6E-A482-9B4C-B88A-45E75757D774}"/>
    <dgm:cxn modelId="{4CA76928-9C6A-6C4B-A3C2-2DBEC2BAC1B0}" type="presOf" srcId="{3028744D-26EF-B54B-8930-2E8FC001CD2A}" destId="{0CE9C3C9-7A95-DC41-8F8A-EC24E27F4736}" srcOrd="0" destOrd="0" presId="urn:microsoft.com/office/officeart/2005/8/layout/hProcess9"/>
    <dgm:cxn modelId="{176D5234-321B-FD41-95E1-D230779BA097}" type="presOf" srcId="{B019E52B-034E-CF42-92D8-F171C2886796}" destId="{E8D74A1F-6078-6546-A56E-5EC02226023A}" srcOrd="0" destOrd="0" presId="urn:microsoft.com/office/officeart/2005/8/layout/hProcess9"/>
    <dgm:cxn modelId="{45E4983B-B387-E445-A865-A44361385837}" srcId="{A5E11805-ECCD-D442-85BF-D81F6307E005}" destId="{D79CE063-6798-2542-B9CF-F9210A91E1A2}" srcOrd="3" destOrd="0" parTransId="{B6DBFAED-107C-1047-B848-750D1A5A8B37}" sibTransId="{B34E4911-F36A-3A4F-93DB-AA156AA7CD4F}"/>
    <dgm:cxn modelId="{6B6DC69E-D432-8D44-B659-D9AADE018CEB}" type="presOf" srcId="{D79CE063-6798-2542-B9CF-F9210A91E1A2}" destId="{40B72834-AB31-3C47-A219-E30324474D57}" srcOrd="0" destOrd="0" presId="urn:microsoft.com/office/officeart/2005/8/layout/hProcess9"/>
    <dgm:cxn modelId="{315AF69F-D684-4A42-95A9-8BC37CE20432}" type="presOf" srcId="{A5E11805-ECCD-D442-85BF-D81F6307E005}" destId="{EBA713BE-D489-194F-BFF6-3057E47836DD}" srcOrd="0" destOrd="0" presId="urn:microsoft.com/office/officeart/2005/8/layout/hProcess9"/>
    <dgm:cxn modelId="{788624B0-660C-BF4E-9099-C5248EAB5036}" srcId="{A5E11805-ECCD-D442-85BF-D81F6307E005}" destId="{A605DA17-8FD7-1345-98FB-7DB65601713D}" srcOrd="1" destOrd="0" parTransId="{AD3E6A61-9FE7-184B-9D2F-37ACE3DBF85E}" sibTransId="{8563099F-0E72-7148-8924-B6016D7E079F}"/>
    <dgm:cxn modelId="{ADF254B7-105D-664F-92D6-7AD1218F61E3}" type="presOf" srcId="{EDBD749B-B1B6-D948-8621-8AFAF03AE4D8}" destId="{48697A2E-EB62-6047-9E72-81D473B2FC62}" srcOrd="0" destOrd="0" presId="urn:microsoft.com/office/officeart/2005/8/layout/hProcess9"/>
    <dgm:cxn modelId="{076036BA-1986-AE42-AC87-FF950BA4E7EC}" type="presOf" srcId="{A605DA17-8FD7-1345-98FB-7DB65601713D}" destId="{D0DF5353-679E-554A-B0B0-8A7C29491183}" srcOrd="0" destOrd="0" presId="urn:microsoft.com/office/officeart/2005/8/layout/hProcess9"/>
    <dgm:cxn modelId="{BA79ADC4-A867-1347-A1A3-49CF9F9BD5C1}" srcId="{A5E11805-ECCD-D442-85BF-D81F6307E005}" destId="{EDBD749B-B1B6-D948-8621-8AFAF03AE4D8}" srcOrd="0" destOrd="0" parTransId="{5E1E5DD6-A986-6848-8A04-8CE08B75A1E8}" sibTransId="{B197F44B-00B5-6740-880B-8E4070569F6E}"/>
    <dgm:cxn modelId="{77ECF2CB-6EF5-674D-9005-9B0399AA8C3D}" type="presOf" srcId="{9E0EC4A4-A99F-1E4D-99D5-22CFD9932B1C}" destId="{473268EE-3A61-D94D-B6CF-86F29D56CDA3}" srcOrd="0" destOrd="0" presId="urn:microsoft.com/office/officeart/2005/8/layout/hProcess9"/>
    <dgm:cxn modelId="{53C86EED-2878-E647-AAE2-8EA60546816C}" srcId="{A5E11805-ECCD-D442-85BF-D81F6307E005}" destId="{3028744D-26EF-B54B-8930-2E8FC001CD2A}" srcOrd="4" destOrd="0" parTransId="{C8A761E9-B71E-194B-9C19-A72476E2EC2D}" sibTransId="{71250111-BD1C-7A4A-A499-AAAC10E56B6D}"/>
    <dgm:cxn modelId="{5E6003F4-0AF1-7F4D-819B-FE519FE152DA}" srcId="{A5E11805-ECCD-D442-85BF-D81F6307E005}" destId="{9E0EC4A4-A99F-1E4D-99D5-22CFD9932B1C}" srcOrd="2" destOrd="0" parTransId="{81F1DD93-C305-8D4A-A9C3-9BD6F2CD0AEE}" sibTransId="{82EF0D60-EE5D-6B47-A639-985ECC2DDC48}"/>
    <dgm:cxn modelId="{3A3F6F16-822D-0E43-A257-1B310EF3A42B}" type="presParOf" srcId="{EBA713BE-D489-194F-BFF6-3057E47836DD}" destId="{571E3D89-FE13-8341-ADAE-D9DF50BAA9C8}" srcOrd="0" destOrd="0" presId="urn:microsoft.com/office/officeart/2005/8/layout/hProcess9"/>
    <dgm:cxn modelId="{04E32E0F-45D5-CB43-B91F-23F422396267}" type="presParOf" srcId="{EBA713BE-D489-194F-BFF6-3057E47836DD}" destId="{CA844508-91F4-5845-8509-26D6D995B982}" srcOrd="1" destOrd="0" presId="urn:microsoft.com/office/officeart/2005/8/layout/hProcess9"/>
    <dgm:cxn modelId="{78FEF4C0-3B72-9C42-9477-259832543CDE}" type="presParOf" srcId="{CA844508-91F4-5845-8509-26D6D995B982}" destId="{48697A2E-EB62-6047-9E72-81D473B2FC62}" srcOrd="0" destOrd="0" presId="urn:microsoft.com/office/officeart/2005/8/layout/hProcess9"/>
    <dgm:cxn modelId="{1282D8FA-042E-C64B-8E9C-2D513DB3AF1D}" type="presParOf" srcId="{CA844508-91F4-5845-8509-26D6D995B982}" destId="{9C3558BF-42A4-1B44-B50F-84C28C7E7743}" srcOrd="1" destOrd="0" presId="urn:microsoft.com/office/officeart/2005/8/layout/hProcess9"/>
    <dgm:cxn modelId="{C1D6C3EE-BDCA-2F4D-81CA-45E061E74AE4}" type="presParOf" srcId="{CA844508-91F4-5845-8509-26D6D995B982}" destId="{D0DF5353-679E-554A-B0B0-8A7C29491183}" srcOrd="2" destOrd="0" presId="urn:microsoft.com/office/officeart/2005/8/layout/hProcess9"/>
    <dgm:cxn modelId="{B2D0D081-77B9-2543-B54C-066C8D9FAC10}" type="presParOf" srcId="{CA844508-91F4-5845-8509-26D6D995B982}" destId="{65374A26-74DF-3843-99D0-9A0598C2D1A3}" srcOrd="3" destOrd="0" presId="urn:microsoft.com/office/officeart/2005/8/layout/hProcess9"/>
    <dgm:cxn modelId="{05297144-1252-9F4B-83D5-851F2BB00F25}" type="presParOf" srcId="{CA844508-91F4-5845-8509-26D6D995B982}" destId="{473268EE-3A61-D94D-B6CF-86F29D56CDA3}" srcOrd="4" destOrd="0" presId="urn:microsoft.com/office/officeart/2005/8/layout/hProcess9"/>
    <dgm:cxn modelId="{4B11B87A-3306-2247-9BA4-FBE2F7F8578A}" type="presParOf" srcId="{CA844508-91F4-5845-8509-26D6D995B982}" destId="{2CFBD201-3CA0-6D4D-8AA5-AA506AD42AF9}" srcOrd="5" destOrd="0" presId="urn:microsoft.com/office/officeart/2005/8/layout/hProcess9"/>
    <dgm:cxn modelId="{F3CF0BD8-377D-2345-9E4E-33C64D418AC5}" type="presParOf" srcId="{CA844508-91F4-5845-8509-26D6D995B982}" destId="{40B72834-AB31-3C47-A219-E30324474D57}" srcOrd="6" destOrd="0" presId="urn:microsoft.com/office/officeart/2005/8/layout/hProcess9"/>
    <dgm:cxn modelId="{12D51927-DDEE-3046-AC35-C01B8D8A219E}" type="presParOf" srcId="{CA844508-91F4-5845-8509-26D6D995B982}" destId="{6788FD2F-B62A-504F-BB4E-89A36A507399}" srcOrd="7" destOrd="0" presId="urn:microsoft.com/office/officeart/2005/8/layout/hProcess9"/>
    <dgm:cxn modelId="{496C044F-D4D4-0A46-ADFF-7A963B82E649}" type="presParOf" srcId="{CA844508-91F4-5845-8509-26D6D995B982}" destId="{0CE9C3C9-7A95-DC41-8F8A-EC24E27F4736}" srcOrd="8" destOrd="0" presId="urn:microsoft.com/office/officeart/2005/8/layout/hProcess9"/>
    <dgm:cxn modelId="{5E936240-6E5C-0A41-9E6B-A9CCFD5A60AC}" type="presParOf" srcId="{CA844508-91F4-5845-8509-26D6D995B982}" destId="{583DA564-DEC6-B54D-AD53-00BAA3FCE7DC}" srcOrd="9" destOrd="0" presId="urn:microsoft.com/office/officeart/2005/8/layout/hProcess9"/>
    <dgm:cxn modelId="{B9F9AFB9-70E8-1B4F-8CD5-54FF2A26F945}" type="presParOf" srcId="{CA844508-91F4-5845-8509-26D6D995B982}" destId="{E8D74A1F-6078-6546-A56E-5EC02226023A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E3D89-FE13-8341-ADAE-D9DF50BAA9C8}">
      <dsp:nvSpPr>
        <dsp:cNvPr id="0" name=""/>
        <dsp:cNvSpPr/>
      </dsp:nvSpPr>
      <dsp:spPr>
        <a:xfrm>
          <a:off x="835610" y="0"/>
          <a:ext cx="9470254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97A2E-EB62-6047-9E72-81D473B2FC62}">
      <dsp:nvSpPr>
        <dsp:cNvPr id="0" name=""/>
        <dsp:cNvSpPr/>
      </dsp:nvSpPr>
      <dsp:spPr>
        <a:xfrm>
          <a:off x="3060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Selection</a:t>
          </a:r>
        </a:p>
      </dsp:txBody>
      <dsp:txXfrm>
        <a:off x="90033" y="1712573"/>
        <a:ext cx="1607710" cy="1993520"/>
      </dsp:txXfrm>
    </dsp:sp>
    <dsp:sp modelId="{D0DF5353-679E-554A-B0B0-8A7C29491183}">
      <dsp:nvSpPr>
        <dsp:cNvPr id="0" name=""/>
        <dsp:cNvSpPr/>
      </dsp:nvSpPr>
      <dsp:spPr>
        <a:xfrm>
          <a:off x="187379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Boundary Condition Tuning</a:t>
          </a:r>
        </a:p>
      </dsp:txBody>
      <dsp:txXfrm>
        <a:off x="1960772" y="1712573"/>
        <a:ext cx="1607710" cy="1993520"/>
      </dsp:txXfrm>
    </dsp:sp>
    <dsp:sp modelId="{473268EE-3A61-D94D-B6CF-86F29D56CDA3}">
      <dsp:nvSpPr>
        <dsp:cNvPr id="0" name=""/>
        <dsp:cNvSpPr/>
      </dsp:nvSpPr>
      <dsp:spPr>
        <a:xfrm>
          <a:off x="374453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Junctional Linear Correction</a:t>
          </a:r>
        </a:p>
      </dsp:txBody>
      <dsp:txXfrm>
        <a:off x="3831512" y="1712573"/>
        <a:ext cx="1607710" cy="1993520"/>
      </dsp:txXfrm>
    </dsp:sp>
    <dsp:sp modelId="{40B72834-AB31-3C47-A219-E30324474D57}">
      <dsp:nvSpPr>
        <dsp:cNvPr id="0" name=""/>
        <dsp:cNvSpPr/>
      </dsp:nvSpPr>
      <dsp:spPr>
        <a:xfrm>
          <a:off x="561527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Stenosis Param/ Artificial Stenosis</a:t>
          </a:r>
        </a:p>
      </dsp:txBody>
      <dsp:txXfrm>
        <a:off x="5702252" y="1712573"/>
        <a:ext cx="1607710" cy="1993520"/>
      </dsp:txXfrm>
    </dsp:sp>
    <dsp:sp modelId="{0CE9C3C9-7A95-DC41-8F8A-EC24E27F4736}">
      <dsp:nvSpPr>
        <dsp:cNvPr id="0" name=""/>
        <dsp:cNvSpPr/>
      </dsp:nvSpPr>
      <dsp:spPr>
        <a:xfrm>
          <a:off x="748601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 Data Generation</a:t>
          </a:r>
        </a:p>
      </dsp:txBody>
      <dsp:txXfrm>
        <a:off x="7572992" y="1712573"/>
        <a:ext cx="1607710" cy="1993520"/>
      </dsp:txXfrm>
    </dsp:sp>
    <dsp:sp modelId="{E8D74A1F-6078-6546-A56E-5EC02226023A}">
      <dsp:nvSpPr>
        <dsp:cNvPr id="0" name=""/>
        <dsp:cNvSpPr/>
      </dsp:nvSpPr>
      <dsp:spPr>
        <a:xfrm>
          <a:off x="9356758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Neural Network Training</a:t>
          </a:r>
        </a:p>
      </dsp:txBody>
      <dsp:txXfrm>
        <a:off x="9443731" y="1712573"/>
        <a:ext cx="1607710" cy="1993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2821E-2345-B246-BE9D-C239C950564F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0A812-A639-3341-8B32-F2DEBF254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71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0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D25E-09AA-CD42-4957-F96E1F88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66BF5-BB4F-77BB-0877-513F82A1E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7DE61-7F7D-B7B6-3391-FCC16749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B0BCC-91A6-7416-22A6-28744522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EFAA9-3ED6-0C3B-745C-3C037A36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816A-B2CB-60C4-B4A6-4CF21F16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70337-0055-7CE9-6D35-0B7AFA907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6C90F-5AB5-6E9D-280C-1F30EEA2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C0F7A-195E-93F0-20A6-283DFC80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33187-9B9A-F232-97F9-319650E3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5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6A5DE-8EEF-BE62-608F-63FE157D7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00951-BDBF-5EEB-63B0-DF5840E22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34B9-845E-5B23-9ED2-7F4A66A9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86C7-DE97-4605-B17B-48F6A19E2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B739D-FBEB-09FE-4FCE-17A8156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39D2-0C3F-D010-C931-130A3DF8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7E41-7E1C-8A05-5989-621A4430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E7159-83A1-BA97-0588-3DF3A758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DC390-F316-5729-4121-761BED36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B161C-8E8C-49EF-CD1C-BB485AED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0D96-8D77-221B-C3B6-551CCF57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F684-CAD3-A418-1B98-BB503A696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8423C-03B3-C804-2333-E092BDD7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76F1A-23FD-D7AD-6972-2E7759B0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28877-A118-659F-13F6-37C38141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9747-01F9-C9C3-C8C5-DE3AFAE5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6504-FFAE-6FFB-5648-43D05ECEB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62132-5389-3F9F-97F7-A713292D8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354C3-0975-78BE-FFCE-E78859A3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0E931-6B1E-BD00-14FD-B9D212E5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B8EAA-AEC5-04E5-834C-A8431A33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2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66A1-C8F2-0F4E-8441-9FBCDD29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B8BBE-9A10-35F6-ADCC-D926918A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555E0-2648-8C0F-39B2-D3F69B491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48B36-97EE-38F0-6A21-7AFA71989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971FC-D473-8C90-949C-59A9670E74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7D35E-97C6-BEBD-7269-7CE4DCB0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1BE52-6137-BF8A-5A11-821B0EC7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8B928-BEB3-9332-D34F-0D81418E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6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65CF-89A9-D301-6920-E2425705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669C1-55F3-2CFF-2CC1-904FB06E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A99D0-5D6C-6594-5E3D-E505381E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262A0-171F-F479-038C-2C57C952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5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54467-2A95-2739-6CE4-A816224D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DB7B2-8B88-BDB9-DC7B-E732A1B1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58610-CE37-31F7-A0F5-5D866680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7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A19A-4F31-A5E1-890A-3F946365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D49F8-6BA7-EF87-32A9-CA9E46246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4C0F9-CE22-51B5-E89D-86C4B82C1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48B30-A3A6-03F0-E62B-445865B7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85B45-B39C-D802-09FC-0B5C0A4A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5C8FA-F85C-AC0D-4FC5-755C9FF1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7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2EDB-3B75-71E1-9D5E-B234F43F1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92653-3C16-3FB4-6388-DB5278D6E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9509-B3E6-FBCE-DF7C-39182B060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10772-BD2E-B784-915A-F19791B70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FF3C4-3E75-D67E-7B1F-C1F27CD4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2E18C-68AF-4853-7869-F57396CA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51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22D4B-789C-8E49-296E-F69D01A9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62B8B-705C-EFCA-341D-6F9E8C7C9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43BBF-CDE9-53AF-7697-B7BDD99F2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EB3CF-01DA-3F48-8B46-456B606894A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50944-B916-7C25-49F3-B5F38FF1B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06DDE-28C7-FE1B-1D3F-475918027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8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E66F-9077-EE54-47E7-EBEA38F859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Overview / Summer Proposal</a:t>
            </a:r>
            <a:br>
              <a:rPr lang="en-US" dirty="0"/>
            </a:br>
            <a:r>
              <a:rPr lang="en-US" dirty="0"/>
              <a:t>7/17/2023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3E346-C1DB-6E85-A609-FB9A24C4E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Lee</a:t>
            </a:r>
          </a:p>
        </p:txBody>
      </p:sp>
    </p:spTree>
    <p:extLst>
      <p:ext uri="{BB962C8B-B14F-4D97-AF65-F5344CB8AC3E}">
        <p14:creationId xmlns:p14="http://schemas.microsoft.com/office/powerpoint/2010/main" val="202275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98427" cy="540327"/>
          </a:xfrm>
        </p:spPr>
        <p:txBody>
          <a:bodyPr>
            <a:normAutofit/>
          </a:bodyPr>
          <a:lstStyle/>
          <a:p>
            <a:r>
              <a:rPr lang="en-US" sz="3200" dirty="0"/>
              <a:t>Split correction</a:t>
            </a:r>
          </a:p>
        </p:txBody>
      </p:sp>
      <p:pic>
        <p:nvPicPr>
          <p:cNvPr id="4" name="Picture 3" descr="A diagram of a number of points&#10;&#10;Description automatically generated">
            <a:extLst>
              <a:ext uri="{FF2B5EF4-FFF2-40B4-BE49-F238E27FC236}">
                <a16:creationId xmlns:a16="http://schemas.microsoft.com/office/drawing/2014/main" id="{EAF43989-4BE1-4833-D732-8F2810C7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64" y="536533"/>
            <a:ext cx="9127871" cy="3037224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1CF9DF53-45CD-A9D5-6E15-08E640D4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61" y="3573757"/>
            <a:ext cx="8790275" cy="30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98427" cy="540327"/>
          </a:xfrm>
        </p:spPr>
        <p:txBody>
          <a:bodyPr>
            <a:normAutofit/>
          </a:bodyPr>
          <a:lstStyle/>
          <a:p>
            <a:r>
              <a:rPr lang="en-US" sz="3200" dirty="0"/>
              <a:t>Split correction x5 </a:t>
            </a:r>
          </a:p>
        </p:txBody>
      </p:sp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3312130C-946B-C737-1DE0-725F0FE42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 b="1"/>
          <a:stretch/>
        </p:blipFill>
        <p:spPr>
          <a:xfrm>
            <a:off x="1399308" y="536534"/>
            <a:ext cx="9393384" cy="3038196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DF1126DF-3466-AF69-1295-0C0F2D86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405" y="3574730"/>
            <a:ext cx="8889190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98427" cy="540327"/>
          </a:xfrm>
        </p:spPr>
        <p:txBody>
          <a:bodyPr>
            <a:normAutofit/>
          </a:bodyPr>
          <a:lstStyle/>
          <a:p>
            <a:r>
              <a:rPr lang="en-US" sz="3200" dirty="0"/>
              <a:t>Split correction ALL x5 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81A2F5FD-46DD-4887-FF41-4DE1E687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462749"/>
            <a:ext cx="9483437" cy="3127871"/>
          </a:xfrm>
          <a:prstGeom prst="rect">
            <a:avLst/>
          </a:prstGeom>
        </p:spPr>
      </p:pic>
      <p:pic>
        <p:nvPicPr>
          <p:cNvPr id="7" name="Picture 6" descr="A graph with red dots&#10;&#10;Description automatically generated">
            <a:extLst>
              <a:ext uri="{FF2B5EF4-FFF2-40B4-BE49-F238E27FC236}">
                <a16:creationId xmlns:a16="http://schemas.microsoft.com/office/drawing/2014/main" id="{E5968421-B7B3-5272-75C0-60BB9E586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26" y="3590620"/>
            <a:ext cx="9240982" cy="31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63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479B-6DFE-54AF-6CBF-1F143DDA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4591D-CFF2-8AD2-23C4-6906EEE2C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only tune for means w/ linear resistors, but the underestimation of Systolic pressures suggest nonlinearity</a:t>
            </a:r>
          </a:p>
          <a:p>
            <a:r>
              <a:rPr lang="en-US" dirty="0"/>
              <a:t>This means systolic measurements, particularly at higher pressures is inaccurate</a:t>
            </a:r>
          </a:p>
        </p:txBody>
      </p:sp>
    </p:spTree>
    <p:extLst>
      <p:ext uri="{BB962C8B-B14F-4D97-AF65-F5344CB8AC3E}">
        <p14:creationId xmlns:p14="http://schemas.microsoft.com/office/powerpoint/2010/main" val="8739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D764-9D01-A4E2-1EC9-0CE4C8C2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Stenosis (Simple Case)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CB109-E641-6E59-E9B2-7BACD2E81A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3024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Simplified case</a:t>
                </a:r>
              </a:p>
              <a:p>
                <a:pPr lvl="1"/>
                <a:r>
                  <a:rPr lang="en-US" dirty="0"/>
                  <a:t>Changing RCL values correspond to a geometric change in vessel size</a:t>
                </a:r>
              </a:p>
              <a:p>
                <a:pPr lvl="1"/>
                <a:r>
                  <a:rPr lang="en-US" dirty="0"/>
                  <a:t>Only consider stenosis in vessels</a:t>
                </a:r>
              </a:p>
              <a:p>
                <a:pPr lvl="1"/>
                <a:r>
                  <a:rPr lang="en-US" dirty="0"/>
                  <a:t>Can generate as many stenosis as needed</a:t>
                </a:r>
              </a:p>
              <a:p>
                <a:pPr lvl="1"/>
                <a:r>
                  <a:rPr lang="en-US" dirty="0"/>
                  <a:t>Occlude many areas by &gt; 90%</a:t>
                </a:r>
              </a:p>
              <a:p>
                <a:r>
                  <a:rPr lang="en-US" dirty="0"/>
                  <a:t>Math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is the original radius of the healthy model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CB109-E641-6E59-E9B2-7BACD2E81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30244" cy="4351338"/>
              </a:xfrm>
              <a:blipFill>
                <a:blip r:embed="rId2"/>
                <a:stretch>
                  <a:fillRect l="-1804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88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CBD5-B736-2DCA-B4A0-7FE210DF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Parametrizing (Healthy)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AC79EB0-F51F-71CA-8AA9-A701BF7FD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638" y="1690688"/>
            <a:ext cx="691836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F0015-E9A4-A158-49AD-173B575F672A}"/>
              </a:ext>
            </a:extLst>
          </p:cNvPr>
          <p:cNvSpPr txBox="1"/>
          <p:nvPr/>
        </p:nvSpPr>
        <p:spPr>
          <a:xfrm>
            <a:off x="795020" y="1835032"/>
            <a:ext cx="45217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correction adds resistance to a </a:t>
            </a:r>
            <a:r>
              <a:rPr lang="en-US" dirty="0" err="1"/>
              <a:t>JunctionVessel</a:t>
            </a:r>
            <a:r>
              <a:rPr lang="en-US" dirty="0"/>
              <a:t>, rather than adding it to the downstream vessel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Modifying vessels alone is insufficient to cause a pressure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Overcome invariance with more stenosis points, since the healthy model only needs to demonstrate the neural network can handle high dimensional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A36A9-CA11-39EC-7BED-B4B25FAF0A0F}"/>
              </a:ext>
            </a:extLst>
          </p:cNvPr>
          <p:cNvSpPr txBox="1"/>
          <p:nvPr/>
        </p:nvSpPr>
        <p:spPr>
          <a:xfrm>
            <a:off x="2926080" y="5476240"/>
            <a:ext cx="298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Extreme artificial stenosing--&gt;</a:t>
            </a:r>
          </a:p>
        </p:txBody>
      </p:sp>
    </p:spTree>
    <p:extLst>
      <p:ext uri="{BB962C8B-B14F-4D97-AF65-F5344CB8AC3E}">
        <p14:creationId xmlns:p14="http://schemas.microsoft.com/office/powerpoint/2010/main" val="207692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D6E6-2776-FC5E-81DE-3E7246F8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Parametrizing Stenosis(Diseased)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CA9B-1B37-5384-BB1D-AFA79CDF8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55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True stenosis is often in junctions (since there are so many junctional regions) </a:t>
            </a:r>
            <a:r>
              <a:rPr lang="en-US" sz="2400" dirty="0">
                <a:sym typeface="Wingdings" pitchFamily="2" charset="2"/>
              </a:rPr>
              <a:t></a:t>
            </a:r>
          </a:p>
          <a:p>
            <a:r>
              <a:rPr lang="en-US" sz="2400" dirty="0">
                <a:sym typeface="Wingdings" pitchFamily="2" charset="2"/>
              </a:rPr>
              <a:t>For vessels, we don’t know how much to reduce the resistance by</a:t>
            </a:r>
          </a:p>
          <a:p>
            <a:r>
              <a:rPr lang="en-US" sz="2400" dirty="0">
                <a:sym typeface="Wingdings" pitchFamily="2" charset="2"/>
              </a:rPr>
              <a:t>For junctions, there is no inherent geometrical meaning to changing the resistance of a junction.</a:t>
            </a:r>
            <a:endParaRPr lang="en-US" sz="2400" dirty="0"/>
          </a:p>
        </p:txBody>
      </p:sp>
      <p:pic>
        <p:nvPicPr>
          <p:cNvPr id="5" name="Picture 4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0830EC60-D491-1BDE-4D4B-DCC39247F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798" y="1514902"/>
            <a:ext cx="6587722" cy="49779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C8AAFD-5F95-979B-A1AD-FAF91721F163}"/>
              </a:ext>
            </a:extLst>
          </p:cNvPr>
          <p:cNvCxnSpPr/>
          <p:nvPr/>
        </p:nvCxnSpPr>
        <p:spPr>
          <a:xfrm flipH="1" flipV="1">
            <a:off x="7798279" y="4001294"/>
            <a:ext cx="333555" cy="495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9F46AE-D000-26DD-95B6-3C6E0ABA5E44}"/>
              </a:ext>
            </a:extLst>
          </p:cNvPr>
          <p:cNvCxnSpPr>
            <a:cxnSpLocks/>
          </p:cNvCxnSpPr>
          <p:nvPr/>
        </p:nvCxnSpPr>
        <p:spPr>
          <a:xfrm flipH="1" flipV="1">
            <a:off x="7409983" y="4439728"/>
            <a:ext cx="440055" cy="1035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ACD5FA-0170-B8B8-31C2-DB37C1CC0ACA}"/>
              </a:ext>
            </a:extLst>
          </p:cNvPr>
          <p:cNvCxnSpPr>
            <a:cxnSpLocks/>
          </p:cNvCxnSpPr>
          <p:nvPr/>
        </p:nvCxnSpPr>
        <p:spPr>
          <a:xfrm flipV="1">
            <a:off x="8574872" y="3843809"/>
            <a:ext cx="97551" cy="595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92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CD2F-32CC-94CF-76E0-7DE017AA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Parametrizing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3A2A8E-4433-0932-9719-ECE81E9FB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94689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Steps</a:t>
                </a:r>
              </a:p>
              <a:p>
                <a:pPr lvl="1"/>
                <a:r>
                  <a:rPr lang="en-US" dirty="0"/>
                  <a:t>Determine n (2) locations in 3D geometry</a:t>
                </a:r>
              </a:p>
              <a:p>
                <a:pPr lvl="1"/>
                <a:r>
                  <a:rPr lang="en-US" dirty="0"/>
                  <a:t>Construct stented segmentations (”1” repair)</a:t>
                </a:r>
              </a:p>
              <a:p>
                <a:pPr lvl="1"/>
                <a:r>
                  <a:rPr lang="en-US" dirty="0"/>
                  <a:t>Loft a n versions of the model, one with each stent, and solve them </a:t>
                </a:r>
              </a:p>
              <a:p>
                <a:pPr lvl="1"/>
                <a:r>
                  <a:rPr lang="en-US" dirty="0"/>
                  <a:t>Map 3D repair regions to 0D regions</a:t>
                </a:r>
              </a:p>
              <a:p>
                <a:pPr lvl="1"/>
                <a:r>
                  <a:rPr lang="en-US" dirty="0"/>
                  <a:t>Use a 2</a:t>
                </a:r>
                <a:r>
                  <a:rPr lang="en-US" baseline="30000" dirty="0"/>
                  <a:t>nd</a:t>
                </a:r>
                <a:r>
                  <a:rPr lang="en-US" dirty="0"/>
                  <a:t> linear correction, this time including RCL elements and determine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each repair region</a:t>
                </a:r>
              </a:p>
              <a:p>
                <a:r>
                  <a:rPr lang="en-US" dirty="0"/>
                  <a:t>Parametrization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change in resistance for 0D elements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parametrization for a single repair region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3A2A8E-4433-0932-9719-ECE81E9FB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94689" cy="4351338"/>
              </a:xfrm>
              <a:blipFill>
                <a:blip r:embed="rId2"/>
                <a:stretch>
                  <a:fillRect l="-1471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135104-2A7C-4AA4-2EE9-B72FB019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939825"/>
            <a:ext cx="3751828" cy="31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4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3485-5C55-BA10-BBBB-AA319E27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F6E65-2F95-B017-90D2-7C4FCCED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7895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Lofting 3D model </a:t>
            </a:r>
            <a:r>
              <a:rPr lang="en-US" sz="2000" strike="sngStrike" dirty="0"/>
              <a:t>(May need assistance with this)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We managed to loft 3 valid 3D stented models and solved them</a:t>
            </a:r>
          </a:p>
          <a:p>
            <a:r>
              <a:rPr lang="en-US" sz="2000" dirty="0"/>
              <a:t>Will the centerlines correspond when mapping the 3D solutions, since stenting changes 3D geometry?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We mapped the stented centerlines to the pre-stented centerlines, but there should not be many problems</a:t>
            </a:r>
          </a:p>
          <a:p>
            <a:r>
              <a:rPr lang="en-US" sz="2000" dirty="0"/>
              <a:t>Identifying the regions where the stenting covers in the 0D model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This is relevant only if we choose to limit the region of linear correction.</a:t>
            </a:r>
          </a:p>
          <a:p>
            <a:r>
              <a:rPr lang="en-US" sz="2000" dirty="0"/>
              <a:t>Will the second linear correction cause odd behaviors?</a:t>
            </a:r>
          </a:p>
          <a:p>
            <a:pPr lvl="1"/>
            <a:r>
              <a:rPr lang="en-US" sz="1600">
                <a:solidFill>
                  <a:srgbClr val="FF0000"/>
                </a:solidFill>
              </a:rPr>
              <a:t>In Progress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4721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7106-AE87-A522-2CB8-499EBA0E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6DF5D-49EE-ACD1-D91D-F425F63DEA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from previous slide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 err="1"/>
                  <a:t>Sobol</a:t>
                </a:r>
                <a:r>
                  <a:rPr lang="en-US" dirty="0"/>
                  <a:t> Sampling</a:t>
                </a:r>
              </a:p>
              <a:p>
                <a:r>
                  <a:rPr lang="en-US" dirty="0"/>
                  <a:t>Apply Modifications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to 0D model and solve.</a:t>
                </a:r>
              </a:p>
              <a:p>
                <a:r>
                  <a:rPr lang="en-US" dirty="0"/>
                  <a:t>Extract </a:t>
                </a:r>
                <a:r>
                  <a:rPr lang="en-US" dirty="0" err="1"/>
                  <a:t>QoI</a:t>
                </a:r>
                <a:r>
                  <a:rPr lang="en-US" dirty="0"/>
                  <a:t> as ground truth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Should be relevant regions to determining success of repair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6DF5D-49EE-ACD1-D91D-F425F63DEA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03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A8EA15-E636-95E6-6BFA-3CA4AA25B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906556"/>
              </p:ext>
            </p:extLst>
          </p:nvPr>
        </p:nvGraphicFramePr>
        <p:xfrm>
          <a:off x="594804" y="719666"/>
          <a:ext cx="111414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88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E936-DF32-680E-F592-049EE140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47B6D-B0AD-809F-4731-7E7A1C1AC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Surrogate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Architecture</a:t>
                </a:r>
              </a:p>
              <a:p>
                <a:pPr lvl="1"/>
                <a:r>
                  <a:rPr lang="en-US" dirty="0"/>
                  <a:t>Input (n)</a:t>
                </a:r>
              </a:p>
              <a:p>
                <a:pPr lvl="1"/>
                <a:r>
                  <a:rPr lang="en-US" dirty="0"/>
                  <a:t>Hidden (3 layers * 1000 Neurons per layer)</a:t>
                </a:r>
              </a:p>
              <a:p>
                <a:pPr lvl="1"/>
                <a:r>
                  <a:rPr lang="en-US" dirty="0"/>
                  <a:t>Output (2n)</a:t>
                </a:r>
              </a:p>
              <a:p>
                <a:pPr lvl="1"/>
                <a:r>
                  <a:rPr lang="en-US" dirty="0"/>
                  <a:t>Tanh activation</a:t>
                </a:r>
              </a:p>
              <a:p>
                <a:endParaRPr lang="en-US" dirty="0"/>
              </a:p>
              <a:p>
                <a:r>
                  <a:rPr lang="en-US" dirty="0"/>
                  <a:t>Training</a:t>
                </a:r>
              </a:p>
              <a:p>
                <a:pPr lvl="1"/>
                <a:r>
                  <a:rPr lang="en-US" dirty="0"/>
                  <a:t>Data </a:t>
                </a:r>
              </a:p>
              <a:p>
                <a:pPr lvl="2"/>
                <a:r>
                  <a:rPr lang="en-US" dirty="0"/>
                  <a:t>Train: 32k samples (.95, 2.6), Normalized by Mean/Std</a:t>
                </a:r>
              </a:p>
              <a:p>
                <a:pPr lvl="2"/>
                <a:r>
                  <a:rPr lang="en-US" dirty="0"/>
                  <a:t>Val: 4096 samples (1, 2.6), Normalized using Train data</a:t>
                </a:r>
              </a:p>
              <a:p>
                <a:pPr lvl="2"/>
                <a:r>
                  <a:rPr lang="en-US" dirty="0"/>
                  <a:t>Test: 4096 samples (1, 2.6), Normalized using Train data</a:t>
                </a:r>
              </a:p>
              <a:p>
                <a:pPr lvl="1"/>
                <a:r>
                  <a:rPr lang="en-US" dirty="0"/>
                  <a:t>Huber-Loss</a:t>
                </a:r>
              </a:p>
              <a:p>
                <a:pPr lvl="1"/>
                <a:r>
                  <a:rPr lang="en-US" dirty="0"/>
                  <a:t>Batch size = 128</a:t>
                </a:r>
              </a:p>
              <a:p>
                <a:pPr lvl="1"/>
                <a:r>
                  <a:rPr lang="en-US" dirty="0"/>
                  <a:t>Adam, </a:t>
                </a:r>
                <a:r>
                  <a:rPr lang="en-US" dirty="0" err="1"/>
                  <a:t>lr</a:t>
                </a:r>
                <a:r>
                  <a:rPr lang="en-US" dirty="0"/>
                  <a:t> = 1e-3, </a:t>
                </a:r>
                <a:r>
                  <a:rPr lang="en-US" dirty="0" err="1"/>
                  <a:t>ReduceLRonPlateau</a:t>
                </a:r>
                <a:r>
                  <a:rPr lang="en-US" dirty="0"/>
                  <a:t>, </a:t>
                </a:r>
                <a:r>
                  <a:rPr lang="en-US" dirty="0" err="1"/>
                  <a:t>EarlyStop</a:t>
                </a:r>
                <a:r>
                  <a:rPr lang="en-US" dirty="0"/>
                  <a:t>. Record best “</a:t>
                </a:r>
                <a:r>
                  <a:rPr lang="en-US" dirty="0" err="1"/>
                  <a:t>val_loss</a:t>
                </a:r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47B6D-B0AD-809F-4731-7E7A1C1AC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8CFCA-7B33-48B0-383B-75C8809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4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88346-452E-3C13-6EEF-D18497228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174" y="365125"/>
            <a:ext cx="5668166" cy="4315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2165C-CB63-11A3-D234-3014FAD3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3C9CC-A223-12EE-DBF3-96020013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4" y="5256181"/>
            <a:ext cx="12192000" cy="14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06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F0F5-C550-C42C-A053-FA91E7C8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C838-884C-9173-12FE-6DF6A6863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framework for NN/Training is done.</a:t>
            </a:r>
          </a:p>
          <a:p>
            <a:r>
              <a:rPr lang="en-US" dirty="0"/>
              <a:t>Dimensionality</a:t>
            </a:r>
          </a:p>
          <a:p>
            <a:pPr lvl="1"/>
            <a:r>
              <a:rPr lang="en-US" dirty="0"/>
              <a:t>Previously demonstrated the NN’s capability for high dimensional solutions (&gt; 30 repair regions)</a:t>
            </a:r>
          </a:p>
          <a:p>
            <a:pPr lvl="1"/>
            <a:r>
              <a:rPr lang="en-US" dirty="0"/>
              <a:t>Do we need to design a method for a more efficient NN? With only 2 repair regions, the current model may be significantly overkill.</a:t>
            </a:r>
          </a:p>
          <a:p>
            <a:r>
              <a:rPr lang="en-US" dirty="0"/>
              <a:t>New errors corresponding to prior changes.</a:t>
            </a:r>
          </a:p>
        </p:txBody>
      </p:sp>
    </p:spTree>
    <p:extLst>
      <p:ext uri="{BB962C8B-B14F-4D97-AF65-F5344CB8AC3E}">
        <p14:creationId xmlns:p14="http://schemas.microsoft.com/office/powerpoint/2010/main" val="362055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7C19-22A5-DB31-C726-C7F2DFBA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Modeling for Clinical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CA9-86DA-0E86-EFB7-0A5CD4AEB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can be used to determine conditional and marginal probabilities efficiently</a:t>
            </a:r>
          </a:p>
          <a:p>
            <a:r>
              <a:rPr lang="en-US" dirty="0"/>
              <a:t>We can use it to solve relevant problems</a:t>
            </a:r>
          </a:p>
          <a:p>
            <a:pPr lvl="1"/>
            <a:r>
              <a:rPr lang="en-US" dirty="0"/>
              <a:t>Ex. Optimal repair path</a:t>
            </a:r>
          </a:p>
        </p:txBody>
      </p:sp>
    </p:spTree>
    <p:extLst>
      <p:ext uri="{BB962C8B-B14F-4D97-AF65-F5344CB8AC3E}">
        <p14:creationId xmlns:p14="http://schemas.microsoft.com/office/powerpoint/2010/main" val="90106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C3C8-3DE7-6530-717D-940F72FB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5" name="Picture 4" descr="A picture containing sketch, illustration, art&#10;&#10;Description automatically generated">
            <a:extLst>
              <a:ext uri="{FF2B5EF4-FFF2-40B4-BE49-F238E27FC236}">
                <a16:creationId xmlns:a16="http://schemas.microsoft.com/office/drawing/2014/main" id="{8CFB434E-A550-C9C4-EE5C-2F1221DC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44297"/>
            <a:ext cx="3778104" cy="389854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B7ED92-8064-941D-6E2B-AACF0662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9556" y="1555459"/>
            <a:ext cx="4434520" cy="353583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6B24C4-FC18-57CE-0B23-D12D11476673}"/>
              </a:ext>
            </a:extLst>
          </p:cNvPr>
          <p:cNvSpPr txBox="1"/>
          <p:nvPr/>
        </p:nvSpPr>
        <p:spPr>
          <a:xfrm>
            <a:off x="7934076" y="1351508"/>
            <a:ext cx="39398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Healthy Model is selected to demonstrate special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Stenosis only in vessels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Large # of repair targets = High dimensional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Diseased model demonstrates general solutions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9210C-FFA2-9EE3-8148-3F15800ACBAC}"/>
              </a:ext>
            </a:extLst>
          </p:cNvPr>
          <p:cNvSpPr txBox="1"/>
          <p:nvPr/>
        </p:nvSpPr>
        <p:spPr>
          <a:xfrm>
            <a:off x="838200" y="5768622"/>
            <a:ext cx="224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Healthy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A528C-8B52-EAEF-7D11-50101B5E7B8A}"/>
              </a:ext>
            </a:extLst>
          </p:cNvPr>
          <p:cNvSpPr txBox="1"/>
          <p:nvPr/>
        </p:nvSpPr>
        <p:spPr>
          <a:xfrm>
            <a:off x="4594982" y="5768622"/>
            <a:ext cx="224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Diseased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6FBD65-AC25-4089-0F5B-8B07346ADE47}"/>
              </a:ext>
            </a:extLst>
          </p:cNvPr>
          <p:cNvCxnSpPr/>
          <p:nvPr/>
        </p:nvCxnSpPr>
        <p:spPr>
          <a:xfrm flipH="1">
            <a:off x="5904089" y="1731799"/>
            <a:ext cx="282222" cy="413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1B387-0D6F-7718-EBF6-9FD38B0DA836}"/>
              </a:ext>
            </a:extLst>
          </p:cNvPr>
          <p:cNvCxnSpPr/>
          <p:nvPr/>
        </p:nvCxnSpPr>
        <p:spPr>
          <a:xfrm flipH="1" flipV="1">
            <a:off x="5348692" y="2686756"/>
            <a:ext cx="194152" cy="383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2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BBA2-6EA5-7681-4B3E-CA62E02D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78" y="105480"/>
            <a:ext cx="10515600" cy="1325563"/>
          </a:xfrm>
        </p:spPr>
        <p:txBody>
          <a:bodyPr/>
          <a:lstStyle/>
          <a:p>
            <a:r>
              <a:rPr lang="en-US" dirty="0"/>
              <a:t>Boundary Condition Tuning</a:t>
            </a:r>
          </a:p>
        </p:txBody>
      </p:sp>
      <p:pic>
        <p:nvPicPr>
          <p:cNvPr id="5" name="Content Placeholder 4" descr="A picture containing text, font, diagram, screenshot&#10;&#10;Description automatically generated">
            <a:extLst>
              <a:ext uri="{FF2B5EF4-FFF2-40B4-BE49-F238E27FC236}">
                <a16:creationId xmlns:a16="http://schemas.microsoft.com/office/drawing/2014/main" id="{97936C77-C4FC-0D61-C362-BDAAACA2C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454378" y="1304959"/>
            <a:ext cx="3314709" cy="2343258"/>
          </a:xfrm>
        </p:spPr>
      </p:pic>
      <p:pic>
        <p:nvPicPr>
          <p:cNvPr id="7" name="Picture 6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37B6D216-1BC1-FF5B-3A4F-D92462FF4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0" y="4263686"/>
            <a:ext cx="3320597" cy="234325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B1B37CB-EFE3-974D-4916-244BAFB76C61}"/>
              </a:ext>
            </a:extLst>
          </p:cNvPr>
          <p:cNvSpPr/>
          <p:nvPr/>
        </p:nvSpPr>
        <p:spPr>
          <a:xfrm>
            <a:off x="1919111" y="3747911"/>
            <a:ext cx="361245" cy="42897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C2B1C8-0B0E-C27B-38A9-32F52EF1CD23}"/>
                  </a:ext>
                </a:extLst>
              </p:cNvPr>
              <p:cNvSpPr txBox="1"/>
              <p:nvPr/>
            </p:nvSpPr>
            <p:spPr>
              <a:xfrm>
                <a:off x="4549422" y="1092194"/>
                <a:ext cx="725875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Originally, used linear resistors, but 3D targets didn’t match 0D targets.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Previous work suggested that a non-linear resistor may be needed, which we empirically confirm.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our nonlinear resistor coefficient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C2B1C8-0B0E-C27B-38A9-32F52EF1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22" y="1092194"/>
                <a:ext cx="7258755" cy="1754326"/>
              </a:xfrm>
              <a:prstGeom prst="rect">
                <a:avLst/>
              </a:prstGeom>
              <a:blipFill>
                <a:blip r:embed="rId4"/>
                <a:stretch>
                  <a:fillRect l="-52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BD92577-EFFA-F06C-9619-F4681E073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577" y="2572275"/>
            <a:ext cx="6445955" cy="41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8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AD03-1C4D-8BA1-3D37-B52A0BDA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 tuning Problems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626AE-BC00-014E-391B-1757DDF6D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640" y="1690688"/>
                <a:ext cx="6149627" cy="51673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 physiological waveform provided</a:t>
                </a:r>
              </a:p>
              <a:p>
                <a:pPr lvl="1"/>
                <a:r>
                  <a:rPr lang="en-US" dirty="0"/>
                  <a:t>Use Ingrid’s tuned waveform, which has inaccuracies</a:t>
                </a:r>
              </a:p>
              <a:p>
                <a:r>
                  <a:rPr lang="en-US" dirty="0"/>
                  <a:t>2 Versions</a:t>
                </a:r>
              </a:p>
              <a:p>
                <a:pPr lvl="1"/>
                <a:r>
                  <a:rPr lang="en-US" dirty="0"/>
                  <a:t>V1 – corresponding systolic pressure was too high</a:t>
                </a:r>
              </a:p>
              <a:p>
                <a:pPr lvl="1"/>
                <a:r>
                  <a:rPr lang="en-US" dirty="0"/>
                  <a:t>V2 – Cardiac Output does not match physiological values.</a:t>
                </a:r>
              </a:p>
              <a:p>
                <a:r>
                  <a:rPr lang="en-US" dirty="0"/>
                  <a:t>Neither could tune properly to non-linear resistors.</a:t>
                </a:r>
              </a:p>
              <a:p>
                <a:pPr lvl="1"/>
                <a:r>
                  <a:rPr lang="en-US" dirty="0"/>
                  <a:t>V1 -</a:t>
                </a:r>
                <a:r>
                  <a:rPr lang="en-US" dirty="0">
                    <a:sym typeface="Wingdings" pitchFamily="2" charset="2"/>
                  </a:rPr>
                  <a:t> computed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𝑅𝑃𝐴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=93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mmHg &gt; systolic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=90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mmHg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V2 – since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𝑚𝑒𝑎𝑛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=5.2&lt;5.838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𝑚𝑖𝑛</m:t>
                    </m:r>
                  </m:oMath>
                </a14:m>
                <a:r>
                  <a:rPr lang="en-US" dirty="0"/>
                  <a:t>, could not tune to targets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626AE-BC00-014E-391B-1757DDF6D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640" y="1690688"/>
                <a:ext cx="6149627" cy="5167312"/>
              </a:xfrm>
              <a:blipFill>
                <a:blip r:embed="rId2"/>
                <a:stretch>
                  <a:fillRect l="-1649" t="-2696" r="-2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plot, diagram, line, text&#10;&#10;Description automatically generated">
            <a:extLst>
              <a:ext uri="{FF2B5EF4-FFF2-40B4-BE49-F238E27FC236}">
                <a16:creationId xmlns:a16="http://schemas.microsoft.com/office/drawing/2014/main" id="{3FFA123A-9A05-B053-2F48-8CFED8DFB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827" y="3490493"/>
            <a:ext cx="4391374" cy="3296281"/>
          </a:xfrm>
          <a:prstGeom prst="rect">
            <a:avLst/>
          </a:prstGeom>
        </p:spPr>
      </p:pic>
      <p:pic>
        <p:nvPicPr>
          <p:cNvPr id="7" name="Picture 6" descr="A picture containing plot, diagram, line, slope&#10;&#10;Description automatically generated">
            <a:extLst>
              <a:ext uri="{FF2B5EF4-FFF2-40B4-BE49-F238E27FC236}">
                <a16:creationId xmlns:a16="http://schemas.microsoft.com/office/drawing/2014/main" id="{1BD1486C-FEB5-DC4E-880D-43F8A229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827" y="71226"/>
            <a:ext cx="4309532" cy="3238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7C17C-FA5E-AD54-3789-B9BC9C0B2A5A}"/>
              </a:ext>
            </a:extLst>
          </p:cNvPr>
          <p:cNvSpPr txBox="1"/>
          <p:nvPr/>
        </p:nvSpPr>
        <p:spPr>
          <a:xfrm>
            <a:off x="6536268" y="1825625"/>
            <a:ext cx="73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7CF48-53A0-3FEF-6B65-1B59A28CAF64}"/>
              </a:ext>
            </a:extLst>
          </p:cNvPr>
          <p:cNvSpPr txBox="1"/>
          <p:nvPr/>
        </p:nvSpPr>
        <p:spPr>
          <a:xfrm>
            <a:off x="6536268" y="5048602"/>
            <a:ext cx="73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V2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7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A2A1-6DDB-0446-8EC4-A970DEE2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 tuning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0661A-C255-B1C0-DDA6-5A7029656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8244" cy="4351338"/>
          </a:xfrm>
        </p:spPr>
        <p:txBody>
          <a:bodyPr/>
          <a:lstStyle/>
          <a:p>
            <a:r>
              <a:rPr lang="en-US" dirty="0"/>
              <a:t>V2 + sinusoid correction (right)</a:t>
            </a:r>
          </a:p>
          <a:p>
            <a:pPr lvl="1"/>
            <a:r>
              <a:rPr lang="en-US" dirty="0"/>
              <a:t>Could also use a 4</a:t>
            </a:r>
            <a:r>
              <a:rPr lang="en-US" baseline="30000" dirty="0"/>
              <a:t>th</a:t>
            </a:r>
            <a:r>
              <a:rPr lang="en-US" dirty="0"/>
              <a:t> order equation correction, but it doesn’t look as nice</a:t>
            </a:r>
          </a:p>
          <a:p>
            <a:pPr lvl="1"/>
            <a:r>
              <a:rPr lang="en-US" dirty="0"/>
              <a:t>Compute CO difference</a:t>
            </a:r>
          </a:p>
          <a:p>
            <a:pPr lvl="1"/>
            <a:r>
              <a:rPr lang="en-US" dirty="0"/>
              <a:t>Split between two sinusoids (0 – systolic) &amp; (systolic – diastolic)</a:t>
            </a:r>
          </a:p>
          <a:p>
            <a:pPr lvl="1"/>
            <a:r>
              <a:rPr lang="en-US" dirty="0"/>
              <a:t>Final CO = 5.90 vs 5.838 L/min target</a:t>
            </a:r>
          </a:p>
        </p:txBody>
      </p:sp>
      <p:pic>
        <p:nvPicPr>
          <p:cNvPr id="5" name="Picture 4" descr="A picture containing plot, line, diagram, slope&#10;&#10;Description automatically generated">
            <a:extLst>
              <a:ext uri="{FF2B5EF4-FFF2-40B4-BE49-F238E27FC236}">
                <a16:creationId xmlns:a16="http://schemas.microsoft.com/office/drawing/2014/main" id="{284AC188-302F-C64C-743D-AC1322D7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867" y="1561879"/>
            <a:ext cx="6143156" cy="46150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0CBA54-7FED-BEDF-2141-1555E101AB5C}"/>
              </a:ext>
            </a:extLst>
          </p:cNvPr>
          <p:cNvCxnSpPr/>
          <p:nvPr/>
        </p:nvCxnSpPr>
        <p:spPr>
          <a:xfrm>
            <a:off x="7620000" y="1840089"/>
            <a:ext cx="0" cy="361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44167C-C243-A316-4A23-0B5F1E206DF4}"/>
              </a:ext>
            </a:extLst>
          </p:cNvPr>
          <p:cNvCxnSpPr>
            <a:cxnSpLocks/>
          </p:cNvCxnSpPr>
          <p:nvPr/>
        </p:nvCxnSpPr>
        <p:spPr>
          <a:xfrm>
            <a:off x="10188222" y="4923897"/>
            <a:ext cx="0" cy="3254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0E6429-3CE1-E7AA-7D67-40B4984A11CF}"/>
              </a:ext>
            </a:extLst>
          </p:cNvPr>
          <p:cNvCxnSpPr/>
          <p:nvPr/>
        </p:nvCxnSpPr>
        <p:spPr>
          <a:xfrm>
            <a:off x="6587067" y="5085645"/>
            <a:ext cx="0" cy="361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0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B4BF-86D2-0C1A-45DC-571F54C1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8" y="11834"/>
            <a:ext cx="10429777" cy="736311"/>
          </a:xfrm>
        </p:spPr>
        <p:txBody>
          <a:bodyPr>
            <a:normAutofit/>
          </a:bodyPr>
          <a:lstStyle/>
          <a:p>
            <a:r>
              <a:rPr lang="en-US" sz="3600" dirty="0"/>
              <a:t>Junctional Linear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8E05-E0A9-9DA4-C124-64E34641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1" y="1367878"/>
            <a:ext cx="4783667" cy="1325563"/>
          </a:xfrm>
        </p:spPr>
        <p:txBody>
          <a:bodyPr/>
          <a:lstStyle/>
          <a:p>
            <a:r>
              <a:rPr lang="en-US" dirty="0"/>
              <a:t>Addresses problem of junctional modeling in 0D models</a:t>
            </a:r>
          </a:p>
        </p:txBody>
      </p:sp>
      <p:pic>
        <p:nvPicPr>
          <p:cNvPr id="4" name="Picture 3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39A69B18-3096-CD71-D334-28AD968B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21" y="3094966"/>
            <a:ext cx="4207933" cy="317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CDB19-2D88-3D9D-51ED-A9D9EAB32110}"/>
              </a:ext>
            </a:extLst>
          </p:cNvPr>
          <p:cNvSpPr txBox="1"/>
          <p:nvPr/>
        </p:nvSpPr>
        <p:spPr>
          <a:xfrm>
            <a:off x="5621868" y="862445"/>
            <a:ext cx="5384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Unified Correction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 a linear correction on every junction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Split Correction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 3 separate linear corrections on the junctions in  MPA, RPA and LPA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Split Correction ALL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Split Correction, but on all vessels, not just junctions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Increased Robustness and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170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C7AB-E61D-DC15-2EFF-FD376DF9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50353"/>
          </a:xfrm>
        </p:spPr>
        <p:txBody>
          <a:bodyPr/>
          <a:lstStyle/>
          <a:p>
            <a:r>
              <a:rPr lang="en-US" dirty="0"/>
              <a:t>No correction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77B7498-6C4F-AE34-11CC-002CB184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750353"/>
            <a:ext cx="9403774" cy="3080265"/>
          </a:xfrm>
          <a:prstGeom prst="rect">
            <a:avLst/>
          </a:prstGeom>
        </p:spPr>
      </p:pic>
      <p:pic>
        <p:nvPicPr>
          <p:cNvPr id="12" name="Picture 11" descr="A graph with red lines&#10;&#10;Description automatically generated">
            <a:extLst>
              <a:ext uri="{FF2B5EF4-FFF2-40B4-BE49-F238E27FC236}">
                <a16:creationId xmlns:a16="http://schemas.microsoft.com/office/drawing/2014/main" id="{BCE9C08E-7773-7320-A82B-B9F8222F6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5"/>
          <a:stretch/>
        </p:blipFill>
        <p:spPr>
          <a:xfrm>
            <a:off x="1444603" y="3830618"/>
            <a:ext cx="9302793" cy="286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98427" cy="540327"/>
          </a:xfrm>
        </p:spPr>
        <p:txBody>
          <a:bodyPr>
            <a:normAutofit/>
          </a:bodyPr>
          <a:lstStyle/>
          <a:p>
            <a:r>
              <a:rPr lang="en-US" sz="3200" dirty="0"/>
              <a:t>Unified correction</a:t>
            </a:r>
          </a:p>
        </p:txBody>
      </p:sp>
      <p:pic>
        <p:nvPicPr>
          <p:cNvPr id="6" name="Picture 5" descr="A diagram of a number of points&#10;&#10;Description automatically generated">
            <a:extLst>
              <a:ext uri="{FF2B5EF4-FFF2-40B4-BE49-F238E27FC236}">
                <a16:creationId xmlns:a16="http://schemas.microsoft.com/office/drawing/2014/main" id="{200C1900-BD14-F595-80D6-81063507E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54" y="540327"/>
            <a:ext cx="9580418" cy="3029635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A6E5AD47-504A-0CDE-958B-202DDABA0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97" y="3569962"/>
            <a:ext cx="9376132" cy="30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7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4384</TotalTime>
  <Words>947</Words>
  <Application>Microsoft Macintosh PowerPoint</Application>
  <PresentationFormat>Widescreen</PresentationFormat>
  <Paragraphs>131</Paragraphs>
  <Slides>23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Research Overview / Summer Proposal 7/17/2023</vt:lpstr>
      <vt:lpstr>PowerPoint Presentation</vt:lpstr>
      <vt:lpstr>Model Selection</vt:lpstr>
      <vt:lpstr>Boundary Condition Tuning</vt:lpstr>
      <vt:lpstr>BC tuning Problems</vt:lpstr>
      <vt:lpstr>BC tuning Solution </vt:lpstr>
      <vt:lpstr>Junctional Linear Correction</vt:lpstr>
      <vt:lpstr>No correction</vt:lpstr>
      <vt:lpstr>Unified correction</vt:lpstr>
      <vt:lpstr>Split correction</vt:lpstr>
      <vt:lpstr>Split correction x5 </vt:lpstr>
      <vt:lpstr>Split correction ALL x5 </vt:lpstr>
      <vt:lpstr>Discussion</vt:lpstr>
      <vt:lpstr>Artificial Stenosis (Simple Case)</vt:lpstr>
      <vt:lpstr>Problems in Parametrizing (Healthy) </vt:lpstr>
      <vt:lpstr>Parametrizing Stenosis(Diseased)</vt:lpstr>
      <vt:lpstr>General Parametrizing Solution</vt:lpstr>
      <vt:lpstr>Anticipated Challenges</vt:lpstr>
      <vt:lpstr>Training Data Generation</vt:lpstr>
      <vt:lpstr>Neural Network</vt:lpstr>
      <vt:lpstr>PowerPoint Presentation</vt:lpstr>
      <vt:lpstr>Additional Work</vt:lpstr>
      <vt:lpstr>Probabilistic Modeling for Clinical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1/29/2023</dc:title>
  <dc:creator>John Lee</dc:creator>
  <cp:lastModifiedBy>John Lee</cp:lastModifiedBy>
  <cp:revision>39</cp:revision>
  <dcterms:created xsi:type="dcterms:W3CDTF">2023-01-30T02:36:18Z</dcterms:created>
  <dcterms:modified xsi:type="dcterms:W3CDTF">2023-07-17T11:06:44Z</dcterms:modified>
</cp:coreProperties>
</file>